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6" r:id="rId3"/>
  </p:sldMasterIdLst>
  <p:notesMasterIdLst>
    <p:notesMasterId r:id="rId30"/>
  </p:notesMasterIdLst>
  <p:sldIdLst>
    <p:sldId id="3228" r:id="rId4"/>
    <p:sldId id="548" r:id="rId5"/>
    <p:sldId id="3258" r:id="rId6"/>
    <p:sldId id="3330" r:id="rId7"/>
    <p:sldId id="3331" r:id="rId8"/>
    <p:sldId id="3336" r:id="rId9"/>
    <p:sldId id="3314" r:id="rId10"/>
    <p:sldId id="3332" r:id="rId11"/>
    <p:sldId id="3335" r:id="rId12"/>
    <p:sldId id="3337" r:id="rId13"/>
    <p:sldId id="3338" r:id="rId14"/>
    <p:sldId id="3312" r:id="rId15"/>
    <p:sldId id="3333" r:id="rId16"/>
    <p:sldId id="3334" r:id="rId17"/>
    <p:sldId id="3339" r:id="rId18"/>
    <p:sldId id="3340" r:id="rId19"/>
    <p:sldId id="3341" r:id="rId20"/>
    <p:sldId id="3342" r:id="rId21"/>
    <p:sldId id="3345" r:id="rId22"/>
    <p:sldId id="3343" r:id="rId23"/>
    <p:sldId id="3348" r:id="rId24"/>
    <p:sldId id="3346" r:id="rId25"/>
    <p:sldId id="3347" r:id="rId26"/>
    <p:sldId id="3350" r:id="rId27"/>
    <p:sldId id="3344" r:id="rId28"/>
    <p:sldId id="3349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767DA5-4402-4547-8109-4F22DDDDDAFA}">
          <p14:sldIdLst>
            <p14:sldId id="3228"/>
            <p14:sldId id="548"/>
            <p14:sldId id="3258"/>
            <p14:sldId id="3330"/>
            <p14:sldId id="3331"/>
            <p14:sldId id="3336"/>
            <p14:sldId id="3314"/>
            <p14:sldId id="3332"/>
            <p14:sldId id="3335"/>
            <p14:sldId id="3337"/>
            <p14:sldId id="3338"/>
            <p14:sldId id="3312"/>
            <p14:sldId id="3333"/>
            <p14:sldId id="3334"/>
            <p14:sldId id="3339"/>
          </p14:sldIdLst>
        </p14:section>
        <p14:section name="无标题节" id="{2908E6A4-378C-4287-8D9F-0C25628E7B36}">
          <p14:sldIdLst>
            <p14:sldId id="3340"/>
            <p14:sldId id="3341"/>
            <p14:sldId id="3342"/>
            <p14:sldId id="3345"/>
            <p14:sldId id="3343"/>
            <p14:sldId id="3348"/>
            <p14:sldId id="3346"/>
            <p14:sldId id="3347"/>
            <p14:sldId id="3350"/>
            <p14:sldId id="3344"/>
            <p14:sldId id="3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8" autoAdjust="0"/>
    <p:restoredTop sz="95184" autoAdjust="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>
        <p:guide orient="horz" pos="20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299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31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12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02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547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0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21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55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1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27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997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01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146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074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201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18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8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553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3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4.png"/><Relationship Id="rId7" Type="http://schemas.openxmlformats.org/officeDocument/2006/relationships/image" Target="../media/image23.e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5.e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wmf"/><Relationship Id="rId1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8.wmf"/><Relationship Id="rId10" Type="http://schemas.openxmlformats.org/officeDocument/2006/relationships/image" Target="../media/image31.e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6.wmf"/><Relationship Id="rId4" Type="http://schemas.openxmlformats.org/officeDocument/2006/relationships/image" Target="../media/image43.png"/><Relationship Id="rId9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5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50.e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6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.png"/><Relationship Id="rId7" Type="http://schemas.openxmlformats.org/officeDocument/2006/relationships/image" Target="../media/image13.emf"/><Relationship Id="rId12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6176" y="2798058"/>
            <a:ext cx="8563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</a:t>
            </a:r>
            <a:r>
              <a: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Versatile Framework for Continual Test-Time Domain Adaptation: Balancing Discriminability and Generalizability</a:t>
            </a:r>
            <a:endParaRPr 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CVPR 2024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814A4A-98F7-4D72-A68F-FF50C76C4AE9}"/>
              </a:ext>
            </a:extLst>
          </p:cNvPr>
          <p:cNvSpPr txBox="1"/>
          <p:nvPr/>
        </p:nvSpPr>
        <p:spPr>
          <a:xfrm>
            <a:off x="592554" y="1058211"/>
            <a:ext cx="645458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先验分布的多样性，更应该重视多样性高的样本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8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使用指数移动平均值跟踪模型预测的近期趋势：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8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模型当前输出与近期输出的相似性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8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样本预测确定性估计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8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样本权重                                       交叉熵损失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8400"/>
              </a:spcAft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54F870B-1F6F-4633-ABE9-EE6734CEF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644814"/>
              </p:ext>
            </p:extLst>
          </p:nvPr>
        </p:nvGraphicFramePr>
        <p:xfrm>
          <a:off x="973138" y="2144713"/>
          <a:ext cx="23653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34960" imgH="431640" progId="Equation.DSMT4">
                  <p:embed/>
                </p:oleObj>
              </mc:Choice>
              <mc:Fallback>
                <p:oleObj name="Equation" r:id="rId4" imgW="14349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3138" y="2144713"/>
                        <a:ext cx="23653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D9F9859-70DC-4670-B981-3E13911F5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30278"/>
              </p:ext>
            </p:extLst>
          </p:nvPr>
        </p:nvGraphicFramePr>
        <p:xfrm>
          <a:off x="965200" y="3410195"/>
          <a:ext cx="1970368" cy="92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738" imgH="496004" progId="Equation.DSMT4">
                  <p:embed/>
                </p:oleObj>
              </mc:Choice>
              <mc:Fallback>
                <p:oleObj name="Equation" r:id="rId6" imgW="1054738" imgH="49600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5200" y="3410195"/>
                        <a:ext cx="1970368" cy="925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32A9B6F-A177-4D82-B512-0D4409863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214589"/>
              </p:ext>
            </p:extLst>
          </p:nvPr>
        </p:nvGraphicFramePr>
        <p:xfrm>
          <a:off x="969963" y="4875213"/>
          <a:ext cx="17843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50680" imgH="241200" progId="Equation.DSMT4">
                  <p:embed/>
                </p:oleObj>
              </mc:Choice>
              <mc:Fallback>
                <p:oleObj name="Equation" r:id="rId8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9963" y="4875213"/>
                        <a:ext cx="1784350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EDD2049-4757-4CA8-BD1E-A6A120CAA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047865"/>
              </p:ext>
            </p:extLst>
          </p:nvPr>
        </p:nvGraphicFramePr>
        <p:xfrm>
          <a:off x="2269446" y="5490787"/>
          <a:ext cx="2153854" cy="92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64075" imgH="457795" progId="Equation.DSMT4">
                  <p:embed/>
                </p:oleObj>
              </mc:Choice>
              <mc:Fallback>
                <p:oleObj name="Equation" r:id="rId10" imgW="1064075" imgH="4577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69446" y="5490787"/>
                        <a:ext cx="2153854" cy="925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3BE1F56-662B-4DB0-A20F-DD970CE97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9891" y="1058210"/>
            <a:ext cx="2663638" cy="4481929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B1CA062-E837-4EC1-BA85-683F840D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95605"/>
              </p:ext>
            </p:extLst>
          </p:nvPr>
        </p:nvGraphicFramePr>
        <p:xfrm>
          <a:off x="5931789" y="5572449"/>
          <a:ext cx="3415814" cy="81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95963" imgH="429318" progId="Equation.DSMT4">
                  <p:embed/>
                </p:oleObj>
              </mc:Choice>
              <mc:Fallback>
                <p:oleObj name="Equation" r:id="rId13" imgW="1795963" imgH="429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31789" y="5572449"/>
                        <a:ext cx="3415814" cy="815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58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C74726-46CB-4E30-999F-6127B44E91A4}"/>
              </a:ext>
            </a:extLst>
          </p:cNvPr>
          <p:cNvSpPr txBox="1"/>
          <p:nvPr/>
        </p:nvSpPr>
        <p:spPr>
          <a:xfrm>
            <a:off x="592554" y="1058211"/>
            <a:ext cx="6454588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软权重对齐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132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参数对齐：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ts val="9000"/>
              </a:spcBef>
              <a:spcAft>
                <a:spcPts val="8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总的损失函数：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8400"/>
              </a:spcAft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ABD28-883A-4C29-A5B3-D464EC9E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219" y="2046811"/>
            <a:ext cx="163178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FC26C34-D0E0-40BD-BF77-84B32D1D4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23139"/>
              </p:ext>
            </p:extLst>
          </p:nvPr>
        </p:nvGraphicFramePr>
        <p:xfrm>
          <a:off x="965200" y="2155357"/>
          <a:ext cx="4190460" cy="773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5369" imgH="393529" progId="Equation.DSMT4">
                  <p:embed/>
                </p:oleObj>
              </mc:Choice>
              <mc:Fallback>
                <p:oleObj name="Equation" r:id="rId4" imgW="2145369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155357"/>
                        <a:ext cx="4190460" cy="7737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1FEDC2-C106-4490-9622-FDBBA8D3D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851655"/>
              </p:ext>
            </p:extLst>
          </p:nvPr>
        </p:nvGraphicFramePr>
        <p:xfrm>
          <a:off x="965200" y="5278436"/>
          <a:ext cx="3986179" cy="521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48200" imgH="228897" progId="Equation.DSMT4">
                  <p:embed/>
                </p:oleObj>
              </mc:Choice>
              <mc:Fallback>
                <p:oleObj name="Equation" r:id="rId6" imgW="1748200" imgH="2288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5200" y="5278436"/>
                        <a:ext cx="3986179" cy="521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F160905-6305-4D90-BCC4-2CECDC6A9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452" y="1169025"/>
            <a:ext cx="4467312" cy="4749338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92441A5-69C8-405D-9B5F-C9C09F809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444722"/>
              </p:ext>
            </p:extLst>
          </p:nvPr>
        </p:nvGraphicFramePr>
        <p:xfrm>
          <a:off x="911848" y="2905172"/>
          <a:ext cx="1395807" cy="70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26696" imgH="419585" progId="Equation.DSMT4">
                  <p:embed/>
                </p:oleObj>
              </mc:Choice>
              <mc:Fallback>
                <p:oleObj name="Equation" r:id="rId9" imgW="826696" imgH="4195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1848" y="2905172"/>
                        <a:ext cx="1395807" cy="707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CAC7E8-509E-4BEE-A9F8-BE97D210B02B}"/>
              </a:ext>
            </a:extLst>
          </p:cNvPr>
          <p:cNvSpPr txBox="1"/>
          <p:nvPr/>
        </p:nvSpPr>
        <p:spPr>
          <a:xfrm>
            <a:off x="731737" y="3694502"/>
            <a:ext cx="5537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噪声信号不可避免地出现在生成的伪标签中。网络中的后一层对标签噪声更加敏感，而前一层则相当稳健</a:t>
            </a:r>
          </a:p>
        </p:txBody>
      </p:sp>
    </p:spTree>
    <p:extLst>
      <p:ext uri="{BB962C8B-B14F-4D97-AF65-F5344CB8AC3E}">
        <p14:creationId xmlns:p14="http://schemas.microsoft.com/office/powerpoint/2010/main" val="5182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99317E-C067-484F-841B-C4746878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1" y="1100523"/>
            <a:ext cx="11131045" cy="5105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E816D4-B6FA-4944-9C5E-52CF7BD9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0" y="1154968"/>
            <a:ext cx="10434423" cy="47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4699A3-B228-459D-9FC2-7A9F4465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2" y="1113604"/>
            <a:ext cx="11016668" cy="46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7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CFA7A9-4055-4421-A560-CF6EF78F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612539"/>
            <a:ext cx="10558676" cy="3748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2B15B7-F5EC-44EE-9FD8-BBE7B0E85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4" y="873417"/>
            <a:ext cx="10234547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6176" y="2798058"/>
            <a:ext cx="8563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Each Test Image Deserves A Specific Prompt: Continual Test-Time Adaptation for 2D Medical Image Segmentation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CVPR 2024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08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775DE-755E-4B8F-AB8C-1C365B60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2071"/>
            <a:ext cx="5559347" cy="46696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B37163-DE4B-44E5-A6F2-8A392B73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298" y="863062"/>
            <a:ext cx="5297600" cy="15958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73CA58-8EEF-4582-A609-EC8713BB6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298" y="2458872"/>
            <a:ext cx="6474646" cy="37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F42F95-8CD2-449B-962A-70B1F126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22" y="1122809"/>
            <a:ext cx="11019078" cy="35995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99C484-E726-4307-AA23-E33751AA24CC}"/>
              </a:ext>
            </a:extLst>
          </p:cNvPr>
          <p:cNvSpPr txBox="1"/>
          <p:nvPr/>
        </p:nvSpPr>
        <p:spPr>
          <a:xfrm>
            <a:off x="499822" y="5081924"/>
            <a:ext cx="637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Accumulation(EA):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自监督损失中的不可靠监督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Catastrophic Forgetting(CF):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多目标域的持续推理</a:t>
            </a:r>
          </a:p>
        </p:txBody>
      </p:sp>
    </p:spTree>
    <p:extLst>
      <p:ext uri="{BB962C8B-B14F-4D97-AF65-F5344CB8AC3E}">
        <p14:creationId xmlns:p14="http://schemas.microsoft.com/office/powerpoint/2010/main" val="7389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B2FEB8-3116-4DD9-8C69-B991F218978B}"/>
              </a:ext>
            </a:extLst>
          </p:cNvPr>
          <p:cNvPicPr/>
          <p:nvPr/>
        </p:nvPicPr>
        <p:blipFill rotWithShape="1">
          <a:blip r:embed="rId4"/>
          <a:srcRect b="41997"/>
          <a:stretch/>
        </p:blipFill>
        <p:spPr>
          <a:xfrm>
            <a:off x="554422" y="1210108"/>
            <a:ext cx="11067358" cy="43090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0AA5E3-D98A-4F34-BA42-D88C17CCF060}"/>
              </a:ext>
            </a:extLst>
          </p:cNvPr>
          <p:cNvSpPr txBox="1"/>
          <p:nvPr/>
        </p:nvSpPr>
        <p:spPr>
          <a:xfrm>
            <a:off x="592554" y="6101510"/>
            <a:ext cx="11029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Gan Y, Bai Y, Lou Y, et al. Decorate the newcomers: Visual domain prompt for continual test time adaptation[C]//Proceedings of the AAAI Conference on Artificial Intelligence. 2023, 37(6): 7595-7603.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0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8DD755-ADE7-4EEC-900B-5CB115AA5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" y="1065614"/>
            <a:ext cx="5713273" cy="47267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2DE088-EBBF-4CE2-A553-0DB68DBD4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16" y="1420162"/>
            <a:ext cx="6475284" cy="4378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2DD3E9-9785-4450-A780-5BDE18DF9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445" y="803277"/>
            <a:ext cx="7934468" cy="44360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40D3C6-106F-443F-83FF-A0A09FCF0041}"/>
              </a:ext>
            </a:extLst>
          </p:cNvPr>
          <p:cNvSpPr txBox="1"/>
          <p:nvPr/>
        </p:nvSpPr>
        <p:spPr>
          <a:xfrm>
            <a:off x="965200" y="5439266"/>
            <a:ext cx="9225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怎么设计提示：轻量级的低频分量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怎么初始化提示：利用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 Bank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存储先前的提示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怎么训练提示：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层统计数据对齐</a:t>
            </a:r>
          </a:p>
        </p:txBody>
      </p:sp>
    </p:spTree>
    <p:extLst>
      <p:ext uri="{BB962C8B-B14F-4D97-AF65-F5344CB8AC3E}">
        <p14:creationId xmlns:p14="http://schemas.microsoft.com/office/powerpoint/2010/main" val="40188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A6F4F5-636F-4C06-8453-5815068C26CA}"/>
              </a:ext>
            </a:extLst>
          </p:cNvPr>
          <p:cNvSpPr txBox="1"/>
          <p:nvPr/>
        </p:nvSpPr>
        <p:spPr>
          <a:xfrm>
            <a:off x="7157646" y="2230016"/>
            <a:ext cx="64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提示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21E257-5F08-489D-A903-22F03E31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50" y="1461269"/>
            <a:ext cx="6431837" cy="42751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CE94E2-408F-4078-997B-69A82334D727}"/>
              </a:ext>
            </a:extLst>
          </p:cNvPr>
          <p:cNvSpPr/>
          <p:nvPr/>
        </p:nvSpPr>
        <p:spPr>
          <a:xfrm>
            <a:off x="530750" y="4199150"/>
            <a:ext cx="3743490" cy="1470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B28665-1E8D-4A73-9FBA-5B6360930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3183B33-B9FB-40AB-BEA5-C479C4709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01293"/>
              </p:ext>
            </p:extLst>
          </p:nvPr>
        </p:nvGraphicFramePr>
        <p:xfrm>
          <a:off x="7152985" y="2732101"/>
          <a:ext cx="2168166" cy="472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17600" imgH="241300" progId="Equation.DSMT4">
                  <p:embed/>
                </p:oleObj>
              </mc:Choice>
              <mc:Fallback>
                <p:oleObj name="Equation" r:id="rId5" imgW="11176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2985" y="2732101"/>
                        <a:ext cx="2168166" cy="4729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520D4D6-796B-4485-8A40-F2694F27B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580405"/>
              </p:ext>
            </p:extLst>
          </p:nvPr>
        </p:nvGraphicFramePr>
        <p:xfrm>
          <a:off x="7312548" y="3859215"/>
          <a:ext cx="4677796" cy="493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88409" imgH="305317" progId="Equation.DSMT4">
                  <p:embed/>
                </p:oleObj>
              </mc:Choice>
              <mc:Fallback>
                <p:oleObj name="Equation" r:id="rId7" imgW="2888409" imgH="30531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2548" y="3859215"/>
                        <a:ext cx="4677796" cy="493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4AB7C099-B61C-4F19-848F-2924B13AB512}"/>
              </a:ext>
            </a:extLst>
          </p:cNvPr>
          <p:cNvSpPr txBox="1"/>
          <p:nvPr/>
        </p:nvSpPr>
        <p:spPr>
          <a:xfrm>
            <a:off x="660399" y="1165786"/>
            <a:ext cx="64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提示设计：轻量级低频提示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B362BE-36A1-481C-9B42-9132B1EE630D}"/>
              </a:ext>
            </a:extLst>
          </p:cNvPr>
          <p:cNvSpPr txBox="1"/>
          <p:nvPr/>
        </p:nvSpPr>
        <p:spPr>
          <a:xfrm>
            <a:off x="7152985" y="3418707"/>
            <a:ext cx="64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添加提示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0FBFD47-C7BD-4171-B467-DF4B74DC7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599378"/>
              </p:ext>
            </p:extLst>
          </p:nvPr>
        </p:nvGraphicFramePr>
        <p:xfrm>
          <a:off x="9926273" y="2672990"/>
          <a:ext cx="1112515" cy="387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83920" imgH="203040" progId="Equation.DSMT4">
                  <p:embed/>
                </p:oleObj>
              </mc:Choice>
              <mc:Fallback>
                <p:oleObj name="Equation" r:id="rId9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26273" y="2672990"/>
                        <a:ext cx="1112515" cy="387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2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1851B3-9484-4696-8E5B-2FDA18B122DD}"/>
              </a:ext>
            </a:extLst>
          </p:cNvPr>
          <p:cNvSpPr txBox="1"/>
          <p:nvPr/>
        </p:nvSpPr>
        <p:spPr>
          <a:xfrm>
            <a:off x="507999" y="1013386"/>
            <a:ext cx="64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提示初始化：内存库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6CF7DA-3861-40F3-ABBB-3B28424E0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" y="1600480"/>
            <a:ext cx="5491766" cy="46318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29D444-E413-4BB3-9371-8F4A2B654ACD}"/>
              </a:ext>
            </a:extLst>
          </p:cNvPr>
          <p:cNvSpPr/>
          <p:nvPr/>
        </p:nvSpPr>
        <p:spPr>
          <a:xfrm>
            <a:off x="3657600" y="1666468"/>
            <a:ext cx="2347274" cy="3442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4D8C05-B2E4-409C-839A-D7FE02BBA26B}"/>
              </a:ext>
            </a:extLst>
          </p:cNvPr>
          <p:cNvSpPr txBox="1"/>
          <p:nvPr/>
        </p:nvSpPr>
        <p:spPr>
          <a:xfrm>
            <a:off x="6103855" y="1695938"/>
            <a:ext cx="4553147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 Bank:</a:t>
            </a:r>
          </a:p>
          <a:p>
            <a:pPr marL="285750" indent="-285750">
              <a:spcAft>
                <a:spcPts val="78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计算相似性构建支持集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marL="285750" indent="-285750">
              <a:spcAft>
                <a:spcPts val="78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初始化提示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更新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Bank:FIFO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2E5A770-7571-40E3-B542-41E87DD11A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512466"/>
              </p:ext>
            </p:extLst>
          </p:nvPr>
        </p:nvGraphicFramePr>
        <p:xfrm>
          <a:off x="8034778" y="1594583"/>
          <a:ext cx="1171387" cy="53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7992" imgH="276479" progId="Equation.DSMT4">
                  <p:embed/>
                </p:oleObj>
              </mc:Choice>
              <mc:Fallback>
                <p:oleObj name="Equation" r:id="rId5" imgW="607992" imgH="27647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4778" y="1594583"/>
                        <a:ext cx="1171387" cy="532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A4F08A9-AFF6-4FB8-83DF-4B33DC5EA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111137"/>
              </p:ext>
            </p:extLst>
          </p:nvPr>
        </p:nvGraphicFramePr>
        <p:xfrm>
          <a:off x="6153181" y="2927549"/>
          <a:ext cx="3978276" cy="772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56551" imgH="457795" progId="Equation.DSMT4">
                  <p:embed/>
                </p:oleObj>
              </mc:Choice>
              <mc:Fallback>
                <p:oleObj name="Equation" r:id="rId7" imgW="2356551" imgH="4577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3181" y="2927549"/>
                        <a:ext cx="3978276" cy="772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DD72FE6-2B7B-4D77-B093-1AB330B6C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594524"/>
              </p:ext>
            </p:extLst>
          </p:nvPr>
        </p:nvGraphicFramePr>
        <p:xfrm>
          <a:off x="10310962" y="3039294"/>
          <a:ext cx="1735824" cy="52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2167" imgH="276479" progId="Equation.DSMT4">
                  <p:embed/>
                </p:oleObj>
              </mc:Choice>
              <mc:Fallback>
                <p:oleObj name="Equation" r:id="rId9" imgW="912167" imgH="27647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10962" y="3039294"/>
                        <a:ext cx="1735824" cy="52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94903EF-9C0F-499A-884C-713FFC3B5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044416"/>
              </p:ext>
            </p:extLst>
          </p:nvPr>
        </p:nvGraphicFramePr>
        <p:xfrm>
          <a:off x="6308321" y="4181486"/>
          <a:ext cx="2534022" cy="71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10821" imgH="429318" progId="Equation.DSMT4">
                  <p:embed/>
                </p:oleObj>
              </mc:Choice>
              <mc:Fallback>
                <p:oleObj name="Equation" r:id="rId11" imgW="1510821" imgH="429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08321" y="4181486"/>
                        <a:ext cx="2534022" cy="71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0A17494-E9CB-4C6B-9747-C74F0369F1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5818" y="1710156"/>
            <a:ext cx="1846244" cy="18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7D26B9-158E-43A3-85FA-484CAC0912B7}"/>
              </a:ext>
            </a:extLst>
          </p:cNvPr>
          <p:cNvSpPr txBox="1"/>
          <p:nvPr/>
        </p:nvSpPr>
        <p:spPr>
          <a:xfrm>
            <a:off x="507999" y="1013386"/>
            <a:ext cx="645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提示训练：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层统计数据对齐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5F029-9474-42F2-BDE9-39A695A4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87" y="1299537"/>
            <a:ext cx="3823108" cy="49315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E30395-DC8C-461F-B3D6-56B05B3E9283}"/>
              </a:ext>
            </a:extLst>
          </p:cNvPr>
          <p:cNvSpPr txBox="1"/>
          <p:nvPr/>
        </p:nvSpPr>
        <p:spPr>
          <a:xfrm>
            <a:off x="851338" y="2026763"/>
            <a:ext cx="43780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spcAft>
                <a:spcPts val="48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提示目标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ts val="30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Warm up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阶段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EAACE4A-BA9D-4BB4-AA92-932BF00A6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220010"/>
              </p:ext>
            </p:extLst>
          </p:nvPr>
        </p:nvGraphicFramePr>
        <p:xfrm>
          <a:off x="1160912" y="2539958"/>
          <a:ext cx="3077993" cy="74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0467" imgH="457795" progId="Equation.DSMT4">
                  <p:embed/>
                </p:oleObj>
              </mc:Choice>
              <mc:Fallback>
                <p:oleObj name="Equation" r:id="rId5" imgW="1900467" imgH="45779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0912" y="2539958"/>
                        <a:ext cx="3077993" cy="740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4D3BE04-F108-47DD-936D-3651339F7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87520"/>
              </p:ext>
            </p:extLst>
          </p:nvPr>
        </p:nvGraphicFramePr>
        <p:xfrm>
          <a:off x="1076070" y="3832402"/>
          <a:ext cx="5620552" cy="4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60367" imgH="228897" progId="Equation.DSMT4">
                  <p:embed/>
                </p:oleObj>
              </mc:Choice>
              <mc:Fallback>
                <p:oleObj name="Equation" r:id="rId7" imgW="2660367" imgH="22889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6070" y="3832402"/>
                        <a:ext cx="5620552" cy="48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AF1CFA0-A47D-4050-8FCA-2B60A428F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094983"/>
              </p:ext>
            </p:extLst>
          </p:nvPr>
        </p:nvGraphicFramePr>
        <p:xfrm>
          <a:off x="1076070" y="5075885"/>
          <a:ext cx="3540812" cy="76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30320" imgH="419040" progId="Equation.DSMT4">
                  <p:embed/>
                </p:oleObj>
              </mc:Choice>
              <mc:Fallback>
                <p:oleObj name="Equation" r:id="rId9" imgW="19303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76070" y="5075885"/>
                        <a:ext cx="3540812" cy="76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0594B2E-CC1E-41C6-9AA6-8F48F4418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6561"/>
              </p:ext>
            </p:extLst>
          </p:nvPr>
        </p:nvGraphicFramePr>
        <p:xfrm>
          <a:off x="1076070" y="4377608"/>
          <a:ext cx="1323673" cy="66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6033" imgH="419585" progId="Equation.DSMT4">
                  <p:embed/>
                </p:oleObj>
              </mc:Choice>
              <mc:Fallback>
                <p:oleObj name="Equation" r:id="rId11" imgW="836033" imgH="4195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6070" y="4377608"/>
                        <a:ext cx="1323673" cy="663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08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6801F-CEB8-4609-A75B-BD847A707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834503"/>
            <a:ext cx="4701947" cy="569263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FE4252-00F4-4BB0-B498-D8EBE025A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47" y="1728028"/>
            <a:ext cx="6133899" cy="34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94628-E2A7-4AC9-BECC-97DF197E1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9"/>
          <a:stretch/>
        </p:blipFill>
        <p:spPr>
          <a:xfrm>
            <a:off x="769976" y="1182890"/>
            <a:ext cx="10639347" cy="45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BFEFED-A50A-4D0D-9917-DA1AD207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1168959"/>
            <a:ext cx="10918538" cy="30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EDE791-DA86-4B26-97C8-4E8595A8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933585"/>
            <a:ext cx="6416596" cy="52734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3309ED-C386-4F20-8F9B-6D8D383456AB}"/>
              </a:ext>
            </a:extLst>
          </p:cNvPr>
          <p:cNvSpPr txBox="1"/>
          <p:nvPr/>
        </p:nvSpPr>
        <p:spPr>
          <a:xfrm>
            <a:off x="7055223" y="1837765"/>
            <a:ext cx="498437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目标数据按顺序从不断变化的环境中获取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使用现成的源预训练网络来初始化目标网络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根据当前目标数据在线更新模型，并在线给出预测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spcAft>
                <a:spcPts val="4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目标网络的适应不依赖于任何源数据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D77074-D12C-42A7-BFE0-56566737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270984"/>
            <a:ext cx="5540220" cy="48924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2AF991-461E-49BC-B757-E748CF463A3D}"/>
              </a:ext>
            </a:extLst>
          </p:cNvPr>
          <p:cNvSpPr txBox="1"/>
          <p:nvPr/>
        </p:nvSpPr>
        <p:spPr>
          <a:xfrm>
            <a:off x="617338" y="845087"/>
            <a:ext cx="2470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CoTTA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(CVPR 2022)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23AEAE-F7BF-4AD8-B22E-DE9AE3CF52C1}"/>
              </a:ext>
            </a:extLst>
          </p:cNvPr>
          <p:cNvSpPr txBox="1"/>
          <p:nvPr/>
        </p:nvSpPr>
        <p:spPr>
          <a:xfrm>
            <a:off x="379973" y="6326945"/>
            <a:ext cx="11693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 Q, Fink O, Van Gool L, et al. Continual test-time domain adaptation[C]//Proceedings of the IEEE/CVF Conference on Computer Vision and Pattern Recognition. 2022: 7201-7211.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918E5C-6874-488D-8D6F-5522A1097484}"/>
              </a:ext>
            </a:extLst>
          </p:cNvPr>
          <p:cNvSpPr txBox="1"/>
          <p:nvPr/>
        </p:nvSpPr>
        <p:spPr>
          <a:xfrm>
            <a:off x="6587539" y="1600992"/>
            <a:ext cx="49440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>
              <a:spcAft>
                <a:spcPts val="360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随时间推移造成的错误积累和灾难性遗忘导致模型结果下降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通过使用更准确的权重平均和增强平均伪标签来减少错误累积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通过显式保留源模型中的知识来减轻长期遗忘效应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B8029-C9A9-42A0-B900-D694B127B0FD}"/>
              </a:ext>
            </a:extLst>
          </p:cNvPr>
          <p:cNvSpPr txBox="1"/>
          <p:nvPr/>
        </p:nvSpPr>
        <p:spPr>
          <a:xfrm>
            <a:off x="660400" y="1018705"/>
            <a:ext cx="49515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现有解决错误积累和灾难性遗忘的方法：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错误积累：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增强图像平均输出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阈值过滤筛选伪标签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伪标签的校正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领域知识的提取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自适应学习率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灾难性遗忘：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随机恢复源模型参数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利用教师学生网络进行知识蒸馏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参数正则化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冻结源模型参数并仅修改输入图像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539D00-757A-4FFB-B46C-A173AE40564D}"/>
              </a:ext>
            </a:extLst>
          </p:cNvPr>
          <p:cNvSpPr txBox="1"/>
          <p:nvPr/>
        </p:nvSpPr>
        <p:spPr>
          <a:xfrm>
            <a:off x="6688956" y="3301411"/>
            <a:ext cx="468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对现有域过度拟合失去对未来域的泛化</a:t>
            </a:r>
          </a:p>
        </p:txBody>
      </p:sp>
    </p:spTree>
    <p:extLst>
      <p:ext uri="{BB962C8B-B14F-4D97-AF65-F5344CB8AC3E}">
        <p14:creationId xmlns:p14="http://schemas.microsoft.com/office/powerpoint/2010/main" val="1290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ABEE5-F124-48FB-8B47-C9E51F1B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893099"/>
            <a:ext cx="4241771" cy="18910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059D95-B88D-4886-92E1-AA9EFC13A736}"/>
              </a:ext>
            </a:extLst>
          </p:cNvPr>
          <p:cNvSpPr txBox="1"/>
          <p:nvPr/>
        </p:nvSpPr>
        <p:spPr>
          <a:xfrm>
            <a:off x="5943599" y="907295"/>
            <a:ext cx="50560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研究问题：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如何构建一种提高辨别能力并确保泛化的新颖方法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如何从源预训练模型中捕获知识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128D54-F569-401E-B472-F85F661FC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08" y="2921367"/>
            <a:ext cx="4392850" cy="360576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C0C3F75-F0F0-4088-A9EB-DA75AF0DD79E}"/>
              </a:ext>
            </a:extLst>
          </p:cNvPr>
          <p:cNvSpPr txBox="1"/>
          <p:nvPr/>
        </p:nvSpPr>
        <p:spPr>
          <a:xfrm>
            <a:off x="5943599" y="2921367"/>
            <a:ext cx="567916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贡献：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采用自适应阈值来确定伪标签的可靠性，并采用多样性分数来确保未来领域的泛化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使用源预训练模型探索可靠的监督信号，以指导测试时间调整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17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198584-F0B3-411E-BFD5-03F645706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8" y="1524194"/>
            <a:ext cx="11300803" cy="47307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C0FFAF-BB2C-4A4F-93DA-1A706AFB4F8C}"/>
              </a:ext>
            </a:extLst>
          </p:cNvPr>
          <p:cNvSpPr txBox="1"/>
          <p:nvPr/>
        </p:nvSpPr>
        <p:spPr>
          <a:xfrm>
            <a:off x="451228" y="9435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整体框架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B2F6DD-022B-4A69-A93C-5313159198E6}"/>
              </a:ext>
            </a:extLst>
          </p:cNvPr>
          <p:cNvSpPr txBox="1"/>
          <p:nvPr/>
        </p:nvSpPr>
        <p:spPr>
          <a:xfrm>
            <a:off x="463176" y="1022351"/>
            <a:ext cx="64545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自适应阈值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30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全局阈值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3000"/>
              </a:spcAft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</a:p>
          <a:p>
            <a:pPr marL="342900" indent="-342900">
              <a:spcAft>
                <a:spcPts val="30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局部阈值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3000"/>
              </a:spcAft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30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最终自适应阈值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451AA71-3EB7-469F-B7BD-316FB76A3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515524"/>
              </p:ext>
            </p:extLst>
          </p:nvPr>
        </p:nvGraphicFramePr>
        <p:xfrm>
          <a:off x="1593943" y="2085267"/>
          <a:ext cx="2793332" cy="9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0183" imgH="429318" progId="Equation.DSMT4">
                  <p:embed/>
                </p:oleObj>
              </mc:Choice>
              <mc:Fallback>
                <p:oleObj name="Equation" r:id="rId4" imgW="1330183" imgH="429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943" y="2085267"/>
                        <a:ext cx="2793332" cy="9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7C6100-74F2-4CC4-9006-0BBAD5BE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34673"/>
              </p:ext>
            </p:extLst>
          </p:nvPr>
        </p:nvGraphicFramePr>
        <p:xfrm>
          <a:off x="1593944" y="3470137"/>
          <a:ext cx="2493333" cy="9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7612" imgH="429318" progId="Equation.DSMT4">
                  <p:embed/>
                </p:oleObj>
              </mc:Choice>
              <mc:Fallback>
                <p:oleObj name="Equation" r:id="rId6" imgW="1187612" imgH="429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3944" y="3470137"/>
                        <a:ext cx="2493333" cy="9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B22B2DA-CEA4-42BF-900E-CF0FC0470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077136"/>
              </p:ext>
            </p:extLst>
          </p:nvPr>
        </p:nvGraphicFramePr>
        <p:xfrm>
          <a:off x="1625599" y="4820210"/>
          <a:ext cx="352583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90640" imgH="444240" progId="Equation.DSMT4">
                  <p:embed/>
                </p:oleObj>
              </mc:Choice>
              <mc:Fallback>
                <p:oleObj name="Equation" r:id="rId8" imgW="17906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25599" y="4820210"/>
                        <a:ext cx="3525838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5031CB2-0195-4A64-B1AB-D8B4E1705E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8"/>
          <a:stretch/>
        </p:blipFill>
        <p:spPr>
          <a:xfrm>
            <a:off x="6611175" y="998618"/>
            <a:ext cx="3590624" cy="4980814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6918A4D-D13F-40CA-BD0E-4013AB966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95980"/>
              </p:ext>
            </p:extLst>
          </p:nvPr>
        </p:nvGraphicFramePr>
        <p:xfrm>
          <a:off x="10472388" y="4938347"/>
          <a:ext cx="6842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2720" imgH="228600" progId="Equation.DSMT4">
                  <p:embed/>
                </p:oleObj>
              </mc:Choice>
              <mc:Fallback>
                <p:oleObj name="Equation" r:id="rId11" imgW="342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72388" y="4938347"/>
                        <a:ext cx="684213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7F83128-9724-4A75-A0D0-F19EDE2C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990532"/>
              </p:ext>
            </p:extLst>
          </p:nvPr>
        </p:nvGraphicFramePr>
        <p:xfrm>
          <a:off x="10500657" y="3427411"/>
          <a:ext cx="660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0120" imgH="228600" progId="Equation.DSMT4">
                  <p:embed/>
                </p:oleObj>
              </mc:Choice>
              <mc:Fallback>
                <p:oleObj name="Equation" r:id="rId13" imgW="330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00657" y="3427411"/>
                        <a:ext cx="660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15C1BD8A-D1A1-4965-97A9-BAF7BDD51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306285"/>
              </p:ext>
            </p:extLst>
          </p:nvPr>
        </p:nvGraphicFramePr>
        <p:xfrm>
          <a:off x="10458894" y="1742431"/>
          <a:ext cx="68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42720" imgH="228600" progId="Equation.DSMT4">
                  <p:embed/>
                </p:oleObj>
              </mc:Choice>
              <mc:Fallback>
                <p:oleObj name="Equation" r:id="rId15" imgW="342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458894" y="1742431"/>
                        <a:ext cx="68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97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D18B02-9354-43CE-A7C1-BB8B264FBEF6}"/>
              </a:ext>
            </a:extLst>
          </p:cNvPr>
          <p:cNvSpPr txBox="1"/>
          <p:nvPr/>
        </p:nvSpPr>
        <p:spPr>
          <a:xfrm>
            <a:off x="507999" y="1013386"/>
            <a:ext cx="645458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适用源模型知识进行校准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6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建立相似度矩阵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2400"/>
              </a:spcAft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校准伪标签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0CB13-1302-4F64-9461-27772E382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0594C56-B6D4-4EE6-BEE0-12F865776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577961"/>
              </p:ext>
            </p:extLst>
          </p:nvPr>
        </p:nvGraphicFramePr>
        <p:xfrm>
          <a:off x="1084330" y="2196485"/>
          <a:ext cx="5047527" cy="483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52700" imgH="241300" progId="Equation.DSMT4">
                  <p:embed/>
                </p:oleObj>
              </mc:Choice>
              <mc:Fallback>
                <p:oleObj name="Equation" r:id="rId4" imgW="25527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330" y="2196485"/>
                        <a:ext cx="5047527" cy="483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2B0F78D-4EB7-473C-B71B-882F8977B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971" y="938816"/>
            <a:ext cx="3730699" cy="5158771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2A68C83-4CD7-40CD-8980-6F661169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65484"/>
              </p:ext>
            </p:extLst>
          </p:nvPr>
        </p:nvGraphicFramePr>
        <p:xfrm>
          <a:off x="1084330" y="3862991"/>
          <a:ext cx="4957293" cy="12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56551" imgH="610273" progId="Equation.DSMT4">
                  <p:embed/>
                </p:oleObj>
              </mc:Choice>
              <mc:Fallback>
                <p:oleObj name="Equation" r:id="rId7" imgW="2356551" imgH="61027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4330" y="3862991"/>
                        <a:ext cx="4957293" cy="128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67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ExMTU4YzczMDgzOWVmNDk2Mjc0OTVlMjIzMDA3NzAifQ=="/>
  <p:tag name="KSO_WPP_MARK_KEY" val="73acf950-e635-47f2-b1bd-a6423c8f39e8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934</Words>
  <Application>Microsoft Office PowerPoint</Application>
  <PresentationFormat>宽屏</PresentationFormat>
  <Paragraphs>215</Paragraphs>
  <Slides>26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1_Office 主题​​</vt:lpstr>
      <vt:lpstr>2_Office 主题​​</vt:lpstr>
      <vt:lpstr>1_自定义设计方案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18231673751@163.com</cp:lastModifiedBy>
  <cp:revision>162</cp:revision>
  <dcterms:created xsi:type="dcterms:W3CDTF">2019-03-09T08:01:00Z</dcterms:created>
  <dcterms:modified xsi:type="dcterms:W3CDTF">2024-06-29T10:50:35Z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E30E4612DA564EB58A956DCCC6E04621</vt:lpwstr>
  </property>
</Properties>
</file>